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4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08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Роль библиотеки в организации чтения детей в период </a:t>
            </a:r>
            <a:br>
              <a:rPr lang="ru-RU" b="1" dirty="0"/>
            </a:br>
            <a:r>
              <a:rPr lang="ru-RU" b="1" dirty="0"/>
              <a:t>каникул и летнего чтения.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501008"/>
            <a:ext cx="8168952" cy="2033240"/>
          </a:xfrm>
        </p:spPr>
        <p:txBody>
          <a:bodyPr>
            <a:noAutofit/>
          </a:bodyPr>
          <a:lstStyle/>
          <a:p>
            <a:r>
              <a:rPr lang="en-US" b="1" dirty="0" smtClean="0"/>
              <a:t> </a:t>
            </a:r>
            <a:r>
              <a:rPr lang="ru-RU" b="1" dirty="0" smtClean="0"/>
              <a:t>Из опыта </a:t>
            </a:r>
            <a:r>
              <a:rPr lang="ru-RU" b="1" dirty="0"/>
              <a:t>работы библиотеки</a:t>
            </a:r>
          </a:p>
          <a:p>
            <a:r>
              <a:rPr lang="ru-RU" b="1" dirty="0"/>
              <a:t>ГУ «Школа-гимназия №4 им. Толстого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Подготовила </a:t>
            </a:r>
            <a:r>
              <a:rPr lang="ru-RU" b="1" dirty="0" err="1"/>
              <a:t>Миславская</a:t>
            </a:r>
            <a:r>
              <a:rPr lang="ru-RU" b="1" dirty="0"/>
              <a:t> В.Н., зав. школьной библиотекой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endParaRPr lang="ru-RU" b="1" dirty="0"/>
          </a:p>
        </p:txBody>
      </p:sp>
      <p:sp>
        <p:nvSpPr>
          <p:cNvPr id="4" name="AutoShape 2" descr="Картинки по запросу рекомендательный список летнего чте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8851" y="4869160"/>
            <a:ext cx="1596853" cy="181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8290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/>
          <p:nvPr/>
        </p:nvPicPr>
        <p:blipFill rotWithShape="1"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42674" t="23130" r="31502" b="12039"/>
          <a:stretch/>
        </p:blipFill>
        <p:spPr bwMode="auto">
          <a:xfrm>
            <a:off x="928662" y="1000108"/>
            <a:ext cx="1962150" cy="2772864"/>
          </a:xfrm>
          <a:prstGeom prst="rect">
            <a:avLst/>
          </a:prstGeom>
          <a:ln>
            <a:solidFill>
              <a:srgbClr val="00B050"/>
            </a:solidFill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2566" r="12566"/>
          <a:stretch/>
        </p:blipFill>
        <p:spPr bwMode="auto">
          <a:xfrm>
            <a:off x="3000364" y="2214554"/>
            <a:ext cx="3126922" cy="2354036"/>
          </a:xfrm>
          <a:prstGeom prst="rect">
            <a:avLst/>
          </a:prstGeom>
          <a:ln>
            <a:solidFill>
              <a:srgbClr val="00B0F0"/>
            </a:solidFill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0" name="Рисунок 9" descr="C:\Users\User\Desktop\отчет по организации летнего чтения (2)\список.png"/>
          <p:cNvPicPr/>
          <p:nvPr/>
        </p:nvPicPr>
        <p:blipFill>
          <a:blip r:embed="rId4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928934"/>
            <a:ext cx="2457268" cy="2968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571604" y="357166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Информационные списки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будущего каждой нации особенно важно </a:t>
            </a:r>
            <a:r>
              <a:rPr lang="ru-RU" i="1" dirty="0"/>
              <a:t>как </a:t>
            </a:r>
            <a:r>
              <a:rPr lang="ru-RU" dirty="0"/>
              <a:t>происходит процесс вхождения </a:t>
            </a:r>
            <a:r>
              <a:rPr lang="ru-RU" i="1" dirty="0"/>
              <a:t>детей </a:t>
            </a:r>
            <a:r>
              <a:rPr lang="ru-RU" dirty="0"/>
              <a:t>в мир книжной </a:t>
            </a:r>
            <a:r>
              <a:rPr lang="ru-RU" dirty="0" smtClean="0"/>
              <a:t>культуры</a:t>
            </a:r>
          </a:p>
          <a:p>
            <a:r>
              <a:rPr lang="ru-RU" dirty="0"/>
              <a:t>Именно библиотека, должна играть роль стимулятора интереса к чтению, поскольку в наш век полноценным читателем надо успеть стать в </a:t>
            </a:r>
            <a:r>
              <a:rPr lang="ru-RU" i="1" dirty="0"/>
              <a:t>детстве.</a:t>
            </a:r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808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Рабочий стол\Новая папка (5)\декада фото\GEDC32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429000"/>
            <a:ext cx="2928926" cy="2196695"/>
          </a:xfrm>
          <a:prstGeom prst="rect">
            <a:avLst/>
          </a:prstGeom>
          <a:noFill/>
        </p:spPr>
      </p:pic>
      <p:pic>
        <p:nvPicPr>
          <p:cNvPr id="4" name="Содержимое 3" descr="GEDC270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0430" y="1928802"/>
            <a:ext cx="2286016" cy="18822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Сочетание традиционных и инновационных форм продвижения книги и чтения. </a:t>
            </a:r>
            <a:endParaRPr lang="ru-RU" sz="3600" dirty="0"/>
          </a:p>
        </p:txBody>
      </p:sp>
      <p:pic>
        <p:nvPicPr>
          <p:cNvPr id="5" name="Рисунок 4" descr="C:\Users\User\Desktop\отчет по организации летнего чтения (2)\IMG_20160411_161115_HDR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215074" y="2786058"/>
            <a:ext cx="2318657" cy="3091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D:\Мои документы\фото библиотека1\GEDC08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 flipV="1">
            <a:off x="3286116" y="4143379"/>
            <a:ext cx="2571768" cy="22718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163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Дневника Чтения</a:t>
            </a:r>
            <a:endParaRPr lang="ru-RU" dirty="0"/>
          </a:p>
        </p:txBody>
      </p:sp>
      <p:pic>
        <p:nvPicPr>
          <p:cNvPr id="4" name="Рисунок 3" descr="C:\Users\User\Desktop\image(2)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6" y="1928802"/>
            <a:ext cx="2960914" cy="1665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4" descr="C:\Users\User\Desktop\image(4)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714744" y="2143116"/>
            <a:ext cx="3143272" cy="1595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C:\Documents and Settings\1\Рабочий стол\Новая папка (5)\image(2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2428868"/>
            <a:ext cx="1571636" cy="2805896"/>
          </a:xfrm>
          <a:prstGeom prst="rect">
            <a:avLst/>
          </a:prstGeom>
          <a:noFill/>
        </p:spPr>
      </p:pic>
      <p:pic>
        <p:nvPicPr>
          <p:cNvPr id="2051" name="Picture 3" descr="C:\Documents and Settings\1\Рабочий стол\Новая папка (5)\image(1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429132"/>
            <a:ext cx="3071834" cy="1731563"/>
          </a:xfrm>
          <a:prstGeom prst="rect">
            <a:avLst/>
          </a:prstGeom>
          <a:noFill/>
        </p:spPr>
      </p:pic>
      <p:pic>
        <p:nvPicPr>
          <p:cNvPr id="2053" name="Picture 5" descr="C:\Documents and Settings\1\Рабочий стол\image(2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3929066"/>
            <a:ext cx="3185159" cy="1795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1\Рабочий стол\Новая папка (5)\GEDC26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857232"/>
            <a:ext cx="3214710" cy="2411033"/>
          </a:xfrm>
          <a:prstGeom prst="rect">
            <a:avLst/>
          </a:prstGeom>
          <a:noFill/>
        </p:spPr>
      </p:pic>
      <p:pic>
        <p:nvPicPr>
          <p:cNvPr id="4098" name="Picture 2" descr="C:\Documents and Settings\1\Рабочий стол\Новая папка (5)\GEDC26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785794"/>
            <a:ext cx="3692120" cy="2357430"/>
          </a:xfrm>
          <a:prstGeom prst="rect">
            <a:avLst/>
          </a:prstGeom>
          <a:noFill/>
        </p:spPr>
      </p:pic>
      <p:pic>
        <p:nvPicPr>
          <p:cNvPr id="4100" name="Picture 4" descr="C:\Documents and Settings\1\Рабочий стол\мероприятия\Лермонтов(2)\GEDC26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429000"/>
            <a:ext cx="3214710" cy="2411033"/>
          </a:xfrm>
          <a:prstGeom prst="rect">
            <a:avLst/>
          </a:prstGeom>
          <a:noFill/>
        </p:spPr>
      </p:pic>
      <p:pic>
        <p:nvPicPr>
          <p:cNvPr id="4101" name="Picture 5" descr="C:\Documents and Settings\1\Рабочий стол\мероприятия\Лермонтов(2)\GEDC2657.JPG"/>
          <p:cNvPicPr>
            <a:picLocks noChangeAspect="1" noChangeArrowheads="1"/>
          </p:cNvPicPr>
          <p:nvPr/>
        </p:nvPicPr>
        <p:blipFill>
          <a:blip r:embed="rId5" cstate="print"/>
          <a:srcRect l="34540"/>
          <a:stretch>
            <a:fillRect/>
          </a:stretch>
        </p:blipFill>
        <p:spPr bwMode="auto">
          <a:xfrm>
            <a:off x="6500826" y="3429000"/>
            <a:ext cx="2286016" cy="26191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85852" y="214290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Литературный ринг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620" y="3286124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осенних каникулах </a:t>
            </a:r>
          </a:p>
          <a:p>
            <a:r>
              <a:rPr lang="ru-RU" dirty="0" smtClean="0"/>
              <a:t>р</a:t>
            </a:r>
            <a:r>
              <a:rPr lang="ru-RU" dirty="0" smtClean="0"/>
              <a:t>ебята проводили исследование причин гибели русского поэта</a:t>
            </a:r>
            <a:endParaRPr lang="ru-RU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 l="9961" r="10351"/>
          <a:stretch>
            <a:fillRect/>
          </a:stretch>
        </p:blipFill>
        <p:spPr bwMode="auto">
          <a:xfrm>
            <a:off x="4000496" y="4786322"/>
            <a:ext cx="2286016" cy="1721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714612" y="785794"/>
            <a:ext cx="6048672" cy="422920"/>
          </a:xfrm>
        </p:spPr>
        <p:txBody>
          <a:bodyPr/>
          <a:lstStyle/>
          <a:p>
            <a:pPr algn="r"/>
            <a:r>
              <a:rPr lang="ru-RU" sz="3600" dirty="0" smtClean="0">
                <a:solidFill>
                  <a:schemeClr val="bg1"/>
                </a:solidFill>
              </a:rPr>
              <a:t>Конференция по творчеству </a:t>
            </a:r>
            <a:r>
              <a:rPr lang="ru-RU" sz="3600" dirty="0" err="1" smtClean="0">
                <a:solidFill>
                  <a:schemeClr val="bg1"/>
                </a:solidFill>
              </a:rPr>
              <a:t>Муратбека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Саина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9124" y="1428736"/>
            <a:ext cx="3905250" cy="2928055"/>
          </a:xfrm>
        </p:spPr>
      </p:pic>
      <p:pic>
        <p:nvPicPr>
          <p:cNvPr id="2051" name="Picture 3" descr="C:\Users\User\Desktop\отчет по организации летнего чтения (2)\GEDC27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571876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отчет по организации летнего чтения (2)\GEDC27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3175328" cy="238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544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F:\фото меропр читаем рассказ\IMG_20160216_135500_HD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4143372" cy="3107529"/>
          </a:xfrm>
          <a:prstGeom prst="rect">
            <a:avLst/>
          </a:prstGeom>
          <a:noFill/>
        </p:spPr>
      </p:pic>
      <p:pic>
        <p:nvPicPr>
          <p:cNvPr id="6" name="Рисунок 5" descr="C:\Documents and Settings\1\Рабочий стол\читаем рассказ (2)\фото меропр читаем рассказ\IMG_20160216_132900_HD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928670"/>
            <a:ext cx="1872343" cy="2492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F:\фото меропр читаем рассказ\IMG_20160216_135841_HD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86314" y="1428736"/>
            <a:ext cx="1973583" cy="2571768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5" cstate="print"/>
          <a:srcRect l="11078" r="24937"/>
          <a:stretch>
            <a:fillRect/>
          </a:stretch>
        </p:blipFill>
        <p:spPr bwMode="auto">
          <a:xfrm>
            <a:off x="6357950" y="4000504"/>
            <a:ext cx="2249137" cy="230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1\Рабочий стол\читаем рассказ (2)\рис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4143380"/>
            <a:ext cx="168737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1\Рабочий стол\читаем рассказ (2)\рис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4286256"/>
            <a:ext cx="1600193" cy="233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1\Рабочий стол\читаем рассказ (2)\рис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71934" y="4357694"/>
            <a:ext cx="171451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1\Рабочий стол\библиотека\GEDC32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000108"/>
            <a:ext cx="3429024" cy="2571768"/>
          </a:xfrm>
          <a:prstGeom prst="rect">
            <a:avLst/>
          </a:prstGeom>
          <a:noFill/>
        </p:spPr>
      </p:pic>
      <p:pic>
        <p:nvPicPr>
          <p:cNvPr id="5123" name="Picture 3" descr="C:\Documents and Settings\1\Рабочий стол\библиотека\GEDC32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00108"/>
            <a:ext cx="3428992" cy="257174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00298" y="285728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Защита </a:t>
            </a:r>
            <a:r>
              <a:rPr lang="ru-RU" sz="2800" b="1" dirty="0" err="1" smtClean="0">
                <a:solidFill>
                  <a:schemeClr val="bg1"/>
                </a:solidFill>
                <a:latin typeface="Bookman Old Style" pitchFamily="18" charset="0"/>
              </a:rPr>
              <a:t>буктрейлеров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4"/>
          <a:srcRect l="31106" t="17949" r="40994" b="10826"/>
          <a:stretch>
            <a:fillRect/>
          </a:stretch>
        </p:blipFill>
        <p:spPr bwMode="auto">
          <a:xfrm>
            <a:off x="3714744" y="2714620"/>
            <a:ext cx="165735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643314"/>
            <a:ext cx="1643074" cy="253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 descr="D:\Мои документы\буктр\GEDC326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3857628"/>
            <a:ext cx="3128898" cy="2346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C:\Users\User\Desktop\декада фото\GEDC324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0269"/>
          <a:stretch/>
        </p:blipFill>
        <p:spPr bwMode="auto">
          <a:xfrm>
            <a:off x="857224" y="1142984"/>
            <a:ext cx="2917371" cy="19594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71670" y="357166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Проектная  деятельность</a:t>
            </a:r>
            <a:endParaRPr lang="ru-RU" dirty="0"/>
          </a:p>
        </p:txBody>
      </p:sp>
      <p:pic>
        <p:nvPicPr>
          <p:cNvPr id="9" name="Рисунок 8" descr="C:\Users\User\Desktop\декада фото\GEDC3254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14810" y="1142984"/>
            <a:ext cx="2841171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Documents and Settings\1\Рабочий стол\фото декада шб\GEDC18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571876"/>
            <a:ext cx="2599682" cy="194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1\Рабочий стол\Новая папка\Изображение 252.jpg"/>
          <p:cNvPicPr/>
          <p:nvPr/>
        </p:nvPicPr>
        <p:blipFill>
          <a:blip r:embed="rId5" cstate="print"/>
          <a:srcRect l="6658" r="23375" b="12104"/>
          <a:stretch>
            <a:fillRect/>
          </a:stretch>
        </p:blipFill>
        <p:spPr bwMode="auto">
          <a:xfrm>
            <a:off x="6500826" y="3500438"/>
            <a:ext cx="1928504" cy="184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118</TotalTime>
  <Words>95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Роль библиотеки в организации чтения детей в период  каникул и летнего чтения. </vt:lpstr>
      <vt:lpstr>Слайд 2</vt:lpstr>
      <vt:lpstr>Сочетание традиционных и инновационных форм продвижения книги и чтения. </vt:lpstr>
      <vt:lpstr>Защита Дневника Чтения</vt:lpstr>
      <vt:lpstr>Слайд 5</vt:lpstr>
      <vt:lpstr>Конференция по творчеству Муратбека Саина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библиотеки в организации чтения детей в период  каникул и летнего чтения. </dc:title>
  <dc:creator>Пользователь</dc:creator>
  <cp:lastModifiedBy>User</cp:lastModifiedBy>
  <cp:revision>16</cp:revision>
  <dcterms:created xsi:type="dcterms:W3CDTF">2017-04-24T19:44:21Z</dcterms:created>
  <dcterms:modified xsi:type="dcterms:W3CDTF">2017-04-25T05:20:55Z</dcterms:modified>
</cp:coreProperties>
</file>